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9" r:id="rId2"/>
    <p:sldId id="278" r:id="rId3"/>
    <p:sldId id="258" r:id="rId4"/>
    <p:sldId id="259" r:id="rId5"/>
    <p:sldId id="260" r:id="rId6"/>
    <p:sldId id="265" r:id="rId7"/>
    <p:sldId id="281" r:id="rId8"/>
    <p:sldId id="264" r:id="rId9"/>
    <p:sldId id="269" r:id="rId10"/>
    <p:sldId id="270" r:id="rId11"/>
    <p:sldId id="282" r:id="rId12"/>
    <p:sldId id="272" r:id="rId13"/>
    <p:sldId id="273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00BBD8-B042-4ED8-9F20-BBF5938C0196}" type="datetimeFigureOut">
              <a:rPr lang="ru-RU"/>
              <a:pPr>
                <a:defRPr/>
              </a:pPr>
              <a:t>16.09.2011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1A68E56-21F1-4E1B-85F6-BC980B129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733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B091F2-1283-4A9F-ACEE-E1E2455A001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69A06E-3E22-43D3-B7A9-CEC022C7D1B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E69A9A-AD59-4624-B393-958DA5B0808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765F61-8B91-48E4-8531-BA4E23CE1E2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6D3EE4-959A-4A3C-A6FE-A5D0A31DF0B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562C55-4099-452B-A4ED-B9F81A00F82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97F50B-D8BF-4FEB-ABE3-323CFE66C16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DDED84-E611-4721-9C8E-3338DDD3F13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BF4BF0-3255-47AF-BD50-964C703C5F2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580C5F-9F95-44DE-9BE4-2C6B9E0391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B2387C-2150-43FA-BE3B-6136BB58CBF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C50945-35D0-4E4D-9234-D55E90A1F2F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8B1EF7-055E-4390-9800-60411FBE6B8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98A40C-75DC-441B-AC4F-7C5DBB6FB02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C09400-6BD1-47AB-8A35-F49853665C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A4DF4-EBB4-4749-AA21-55DF6D7C6371}" type="datetimeFigureOut">
              <a:rPr lang="ru-RU"/>
              <a:pPr>
                <a:defRPr/>
              </a:pPr>
              <a:t>16.09.2011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DF1CD-D83A-46FE-A2A9-FC52D6377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0C60C-F9A1-456D-B8BF-9FE7D3DC6F40}" type="datetimeFigureOut">
              <a:rPr lang="ru-RU"/>
              <a:pPr>
                <a:defRPr/>
              </a:pPr>
              <a:t>16.09.2011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62D19-3892-4AC3-A87C-D3075C54D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9F49C-79C0-44D4-A945-E97F0F35F751}" type="datetimeFigureOut">
              <a:rPr lang="ru-RU"/>
              <a:pPr>
                <a:defRPr/>
              </a:pPr>
              <a:t>16.09.2011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91711-1940-4BAC-B68F-4D41C6B79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70BC8-A251-4A0D-8385-346FDB36B841}" type="datetimeFigureOut">
              <a:rPr lang="ru-RU"/>
              <a:pPr>
                <a:defRPr/>
              </a:pPr>
              <a:t>16.09.2011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CF71-E689-4170-9B39-4BBEAB167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E919E-E87F-4212-9823-9D68485F0D41}" type="datetimeFigureOut">
              <a:rPr lang="ru-RU"/>
              <a:pPr>
                <a:defRPr/>
              </a:pPr>
              <a:t>16.09.2011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33366-53C4-4CFD-9175-08F7C6DB3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A31AB-844D-4FB0-A647-BABAF4CB70C4}" type="datetimeFigureOut">
              <a:rPr lang="ru-RU"/>
              <a:pPr>
                <a:defRPr/>
              </a:pPr>
              <a:t>16.09.2011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43CE8-6ECC-43D0-A494-4001DE75B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90361-EF4F-4A8A-9FFF-3BDBDB2AE6B5}" type="datetimeFigureOut">
              <a:rPr lang="ru-RU"/>
              <a:pPr>
                <a:defRPr/>
              </a:pPr>
              <a:t>16.09.2011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174D7-EC4E-4D02-A903-D6A0F1BB8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95049-6E6A-417A-A285-50E66FDE2B93}" type="datetimeFigureOut">
              <a:rPr lang="ru-RU"/>
              <a:pPr>
                <a:defRPr/>
              </a:pPr>
              <a:t>16.09.2011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EFC6-69DA-4491-B80C-30035F1A7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B5930-7974-4251-95D0-DBAF376046DB}" type="datetimeFigureOut">
              <a:rPr lang="ru-RU"/>
              <a:pPr>
                <a:defRPr/>
              </a:pPr>
              <a:t>16.09.2011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18B2D-737B-4330-8D5E-0CB3528C4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C0358-A4DD-41D4-9C4C-C454F1D38748}" type="datetimeFigureOut">
              <a:rPr lang="ru-RU"/>
              <a:pPr>
                <a:defRPr/>
              </a:pPr>
              <a:t>16.09.2011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D7068-BDEC-4CA6-8433-E1AEFAB59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1349B-DD26-47DC-A82F-67DE13283ECF}" type="datetimeFigureOut">
              <a:rPr lang="ru-RU"/>
              <a:pPr>
                <a:defRPr/>
              </a:pPr>
              <a:t>16.09.2011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429DE-E963-4191-8174-42A986029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94323A-98A2-4D8D-9F54-9C5861ED3578}" type="datetimeFigureOut">
              <a:rPr lang="ru-RU"/>
              <a:pPr>
                <a:defRPr/>
              </a:pPr>
              <a:t>16.09.2011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3CF3BD-64B6-4FBB-9815-D082BD37B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331913" cy="6461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Тема: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813" y="0"/>
            <a:ext cx="7596187" cy="7080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/>
              <a:t>Правила поведения в ситуациях криминогенного характера. Виктимность поведения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844675"/>
            <a:ext cx="9144000" cy="23050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/>
              <a:t>Содержание учения «виктимология»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А. Кто  становится жертвой преступления? Наиболее виктимогенные социальные группы. 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Б. Выбор жертвы</a:t>
            </a:r>
            <a:r>
              <a:rPr lang="ru-RU" dirty="0">
                <a:solidFill>
                  <a:srgbClr val="51535E"/>
                </a:solidFill>
                <a:latin typeface="Arial"/>
              </a:rPr>
              <a:t> 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В. Тип поведения потерпевшего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/>
              <a:t>Поведение потерпевшего после совершения преступления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/>
              <a:t>Правила поведения в ситуациях криминогенного характера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890588"/>
            <a:ext cx="2303463" cy="5762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ПЛАН.</a:t>
            </a: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323850" y="4797425"/>
            <a:ext cx="8496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2060"/>
                </a:solidFill>
                <a:latin typeface="Monotype Corsiva" pitchFamily="66" charset="0"/>
              </a:rPr>
              <a:t>Виктимность - «повышенная способность человека» в силу его социальной роли и ряда физических и духовных качеств при определенных обстоятельствах «становиться потерпевшим».</a:t>
            </a:r>
          </a:p>
        </p:txBody>
      </p:sp>
      <p:sp>
        <p:nvSpPr>
          <p:cNvPr id="14342" name="Прямоугольник 6"/>
          <p:cNvSpPr>
            <a:spLocks noChangeArrowheads="1"/>
          </p:cNvSpPr>
          <p:nvPr/>
        </p:nvSpPr>
        <p:spPr bwMode="auto">
          <a:xfrm>
            <a:off x="6804025" y="6092825"/>
            <a:ext cx="1547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Л.В. Франк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669088"/>
            <a:ext cx="9144000" cy="188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err="1" smtClean="0">
                <a:solidFill>
                  <a:schemeClr val="tx1"/>
                </a:solidFill>
              </a:rPr>
              <a:t>Желонкин</a:t>
            </a:r>
            <a:r>
              <a:rPr lang="ru-RU" sz="1100" b="1" dirty="0" smtClean="0">
                <a:solidFill>
                  <a:schemeClr val="tx1"/>
                </a:solidFill>
              </a:rPr>
              <a:t> И.К.</a:t>
            </a:r>
            <a:r>
              <a:rPr lang="ru-RU" sz="1100" b="1" dirty="0" smtClean="0">
                <a:solidFill>
                  <a:schemeClr val="tx1"/>
                </a:solidFill>
              </a:rPr>
              <a:t> </a:t>
            </a:r>
            <a:r>
              <a:rPr lang="ru-RU" sz="1100" b="1" dirty="0">
                <a:solidFill>
                  <a:schemeClr val="tx1"/>
                </a:solidFill>
              </a:rPr>
              <a:t>МОУ СОШ </a:t>
            </a:r>
            <a:r>
              <a:rPr lang="ru-RU" sz="1100" b="1" dirty="0" smtClean="0">
                <a:solidFill>
                  <a:schemeClr val="tx1"/>
                </a:solidFill>
              </a:rPr>
              <a:t>«</a:t>
            </a:r>
            <a:r>
              <a:rPr lang="ru-RU" sz="1100" b="1" dirty="0" err="1" smtClean="0">
                <a:solidFill>
                  <a:schemeClr val="tx1"/>
                </a:solidFill>
              </a:rPr>
              <a:t>Маргуцекская</a:t>
            </a:r>
            <a:r>
              <a:rPr lang="ru-RU" sz="1100" b="1" dirty="0" smtClean="0">
                <a:solidFill>
                  <a:schemeClr val="tx1"/>
                </a:solidFill>
              </a:rPr>
              <a:t> СОШ»</a:t>
            </a:r>
            <a:r>
              <a:rPr lang="ru-RU" sz="1100" b="1" dirty="0" smtClean="0">
                <a:solidFill>
                  <a:schemeClr val="tx1"/>
                </a:solidFill>
              </a:rPr>
              <a:t> </a:t>
            </a:r>
            <a:r>
              <a:rPr lang="ru-RU" sz="1100" b="1" dirty="0" err="1" smtClean="0">
                <a:solidFill>
                  <a:schemeClr val="tx1"/>
                </a:solidFill>
              </a:rPr>
              <a:t>Краснокаменского</a:t>
            </a:r>
            <a:r>
              <a:rPr lang="ru-RU" sz="1100" b="1" dirty="0" smtClean="0">
                <a:solidFill>
                  <a:schemeClr val="tx1"/>
                </a:solidFill>
              </a:rPr>
              <a:t> </a:t>
            </a:r>
            <a:r>
              <a:rPr lang="ru-RU" sz="1100" b="1" dirty="0">
                <a:solidFill>
                  <a:schemeClr val="tx1"/>
                </a:solidFill>
              </a:rPr>
              <a:t>района </a:t>
            </a:r>
            <a:r>
              <a:rPr lang="ru-RU" sz="1100" b="1" dirty="0" smtClean="0">
                <a:solidFill>
                  <a:schemeClr val="tx1"/>
                </a:solidFill>
              </a:rPr>
              <a:t>Забайкальского</a:t>
            </a:r>
            <a:r>
              <a:rPr lang="ru-RU" sz="1100" b="1" dirty="0" smtClean="0">
                <a:solidFill>
                  <a:schemeClr val="tx1"/>
                </a:solidFill>
              </a:rPr>
              <a:t> </a:t>
            </a:r>
            <a:r>
              <a:rPr lang="ru-RU" sz="1100" b="1" dirty="0">
                <a:solidFill>
                  <a:schemeClr val="tx1"/>
                </a:solidFill>
              </a:rPr>
              <a:t>края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1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Несообщение лицами, ставшими жертвами преступлений, о происшедшем событии в соответствующие органы, может быть: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а) противоправным (в случаях сознательного уголовно-наказуемого недонесения о преступлении);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б) аморальным;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в) нейтральным, когда лицо не сознает, что стало жертвой преступления.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488" y="1835150"/>
            <a:ext cx="8963025" cy="9540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Правила поведения в ситуациях криминогенного характера</a:t>
            </a: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2468563"/>
            <a:ext cx="2603500" cy="7508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3025" y="3211513"/>
            <a:ext cx="4932363" cy="151288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Не надевайте одежду, излишне подчеркивающую вашу фигуру, а также избегайте дорогих украшений, если вам предстоит возвращаться домой поздно вечером.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8938" y="3192463"/>
            <a:ext cx="11350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2538" y="3124200"/>
            <a:ext cx="253365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5084763"/>
            <a:ext cx="9144000" cy="177323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Если у вас есть с собой деньги (особенно крупные), избегайте мест большого скопления народа. Старайтесь держаться подальше от рынков, любой толпы. Никогда не считайте деньги на виду у всех, не вытаскивайте их из кармана и не показывайте окружающим. Не держите деньги в карманах, в которые легко проникнуть вору. Менее доступны для него внутренние карманы, застегнутые на пуговицы или заколотые булавками.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338" y="0"/>
            <a:ext cx="6451600" cy="155733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dk1"/>
                </a:solidFill>
              </a:rPr>
              <a:t>Особенно оберегайте свои сумки и карманы в многолюдных местах: в универмагах, на рынках, в переполненном транспорте.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dk1"/>
                </a:solidFill>
              </a:rPr>
              <a:t>Носите сумочку прижатой к телу и помните: если кто-то выхватывает ее у вас — отдавайте не раздумывая. На всякий случай кладите ключи и кошелек в карман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00213"/>
            <a:ext cx="6484938" cy="208915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Избегайте малолюдных и плохо освещенных мест, пустынных скверов, на улицах держитесь подальше от стен домов: в подворотне и за углом может таиться опасность. Правильнее идти по улице навстречу движению: так вы не подвергнетесь внезапному нападению из машины. Держитесь ближе к краю тротуара. Не пользуйтесь плохо освещенными подземными переходами.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4938" y="0"/>
            <a:ext cx="26543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-17463" y="3959225"/>
            <a:ext cx="6502401" cy="289877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Находясь на улице, не откровенничайте с посторонними людьми. Не давайте свой адрес и домашний телефон. Нужно помнить, что, общаясь с вами, злоумышленник может придумать благовидный предлог и установить, когда вы бываете дома, когда намереваетесь выехать на дачу, отправиться в отпуск. Не «голосуйте» на дороге и не принимайте предложения подвезти вас от незнакомых водителей.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Если вам угрожают из притормозившей рядом машины, громко кричите и бегите в сторону, противоположную движению.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4938" y="1700213"/>
            <a:ext cx="26543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7013" y="3959225"/>
            <a:ext cx="24701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0375" y="5229225"/>
            <a:ext cx="2236788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700"/>
            <a:ext cx="6659563" cy="247967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dk1"/>
                </a:solidFill>
              </a:rPr>
              <a:t>Остерегайтесь на улице любых азартных игр (даже в шахматы можно проиграть состояние) или заключения пари. Если к вам подходит цыганка и предлагает «сказать всю правду», знайте, что перед вами мошенница. Она обязательно попросит вас положить на ладонь что-нибудь из золотых вещей (кольцо, сережки, перстень) или деньги.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dk1"/>
                </a:solidFill>
              </a:rPr>
              <a:t> Если вы это сделаете, с вещью, которую вы положили на ладонь, можете попрощаться. На улице нужно остерегаться всех людей, предлагающих какие-либо выгодные на первый взгляд сделки.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2700"/>
            <a:ext cx="24130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225" y="2708275"/>
            <a:ext cx="6659563" cy="159543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Не стремитесь выбрать кратчайшую дорогу домой и избегайте безлюдных и плохо освещенных пространств и переходов. Всегда придерживайтесь середины тротуара, чтобы вас не мог застать врасплох тот, кто прячется в дверном проеме, в кустах или переулке.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2733675"/>
            <a:ext cx="241300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875" y="4437063"/>
            <a:ext cx="6661150" cy="216058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 Пользуясь разменными аппаратами и платными телефонами, никогда не стойте спиной к потенциальной опасности. По возможности стойте лицом к улице и обращайте внимание на любые подозрительные вещи. Старайтесь не класть сумку или кошелек на аппарат и не сжимать их между ног: их легко могут у вас выхватить. Находясь на улице в вечернее и ночное время, никогда не пользуйтесь плейером, иначе вы не сможете услышать приближающиеся шаги потенциального преступника.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 b="8463"/>
          <a:stretch>
            <a:fillRect/>
          </a:stretch>
        </p:blipFill>
        <p:spPr bwMode="auto">
          <a:xfrm>
            <a:off x="6740525" y="4418013"/>
            <a:ext cx="2381250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700"/>
            <a:ext cx="6659563" cy="247967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dk1"/>
                </a:solidFill>
              </a:rPr>
              <a:t>Если вам показалось, что вас кто-то преследует, проверьте это: меняйте темп ходьбы, перейдите несколько раз на противоположную сторону улицы. Если ваши подозрения подтвердились, бегите туда, где могут быть люди, или просто к освещенному месту. Если преследование продолжится, зовите на помощь. Если есть свисток, свистите, не переставая убегать. Если вас все же преследуют и настигли вблизи жилища, то не только зовите на помощь, но и кричите «Пожар!», «Горим!», в случае острой опасности разбейте окно нижнего этажа. Все это найдет среди жильцов гораздо более скорый отклик.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4638" y="285750"/>
            <a:ext cx="2519362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88913" y="2395538"/>
            <a:ext cx="6096001" cy="7493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350" y="3203575"/>
            <a:ext cx="6659563" cy="108267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 Выходя из дому, точно знайте сумму, которой вы располагаете. Не пересчитывайте наличность в людном месте, если вам необходимо выяснить, сколько у вас осталось денег.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2750" y="3203575"/>
            <a:ext cx="23812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4925" y="4408488"/>
            <a:ext cx="6661150" cy="108267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В кафе, в ресторане садитесь подальше от выхода, лучше спиной к стене, не садитесь в мало освещенные углы. Наиболее безопасны столики, расположенные рядом со стойкой.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925" y="5624513"/>
            <a:ext cx="6661150" cy="108267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Будьте внимательны и осторожны с людьми, подсевшими за ваш столик. Никогда не ввязывайтесь в разногласия или ссоры, не пытайтесь усмирять или примирять ссорящихся людей.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8938" y="4900613"/>
            <a:ext cx="2344737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659563" cy="1268413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 Не делайте покупки с рук или у людей, вызывающих подозрение. Старайтесь не покупать товар намного дешевле его стоимости: это или ворованная вещь, или подделка (особенно часто мошенники предлагают купить за бесценок «золотые» украшения).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-11113"/>
            <a:ext cx="24780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441450"/>
            <a:ext cx="6659563" cy="141128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Прежде чем принять какое-либо предложение, проанализируйте, чем оно может для вас обернуться, доверяйте всегда своему внутреннему чувству, а если попали в беду, обратитесь за помощью к родителям</a:t>
            </a:r>
            <a:r>
              <a:rPr lang="ru-RU" sz="1600" dirty="0">
                <a:solidFill>
                  <a:schemeClr val="dk1"/>
                </a:solidFill>
              </a:rPr>
              <a:t>.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0" y="1452563"/>
            <a:ext cx="21844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-22225" y="2997200"/>
            <a:ext cx="6659563" cy="1935163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Если вы отправляетесь с друзьями в магазин или на праздник, обязательно договоритесь, где будете встречаться, если разминетесь. Ни в коем случае не уходите с обозначенного места, даже если к вам будут подходить посторонние люди и предлагать свою помощь.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084763"/>
            <a:ext cx="6659563" cy="158432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Старайтесь не посещать в одиночку общественный туалет: это место, к сожалению, небезопасно. Вы знаете по многим фильмам, что именно в общественных туалетах часто происходят разбойные нападения, сексуальные насилия или сексуальные домогательства.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2750" y="3500438"/>
            <a:ext cx="21844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4975" y="5218113"/>
            <a:ext cx="2170113" cy="1500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1450" y="-92075"/>
            <a:ext cx="7353300" cy="7445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2700" y="836613"/>
            <a:ext cx="6661150" cy="79216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Старайтесь не садиться в пустой автобус, трамвай или троллейбус, а если уж такое случилось, садитесь поближе к водителю.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709738"/>
            <a:ext cx="6659563" cy="78263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dk1"/>
                </a:solidFill>
              </a:rPr>
              <a:t>Не спите в общественном транспорте.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41275" y="2636838"/>
            <a:ext cx="6659563" cy="130492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dk1"/>
                </a:solidFill>
              </a:rPr>
              <a:t>Если в автобусе, трамвае или троллейбусе нет сидячих мест, стойте в центральном проходе, а не у выхода, потому что здесь мошенники могут вырвать у вас сумочку, «дипломат» или пакет и сразу же выскочить и затеряться в толпе.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38" y="4076700"/>
            <a:ext cx="6659562" cy="130492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dk1"/>
                </a:solidFill>
              </a:rPr>
              <a:t>Открытая сумка или чемодан всегда притягивают взоры потенциального похитителя, поэтому старайтесь, чтобы ваши вещи были хорошо упакованы и закрыты. Если вы поставили на пол сумку или пакет, не засматривайтесь в окно или по сторонам, придерживайте вещи ногами.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638" y="5553075"/>
            <a:ext cx="6659562" cy="130492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b="1" dirty="0">
                <a:solidFill>
                  <a:schemeClr val="dk1"/>
                </a:solidFill>
              </a:rPr>
              <a:t>Никогда не держите паспорт или деньги в заднем кармане брюк. Самое надежное место хранения документов — внутренний карман пиджака, но помните, что и его легко могут вырезать в толпе и сумятице.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7350" y="836613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73863" y="4078288"/>
            <a:ext cx="2370137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65938" y="2636838"/>
            <a:ext cx="19526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73863" y="5826125"/>
            <a:ext cx="128587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21650" y="5829300"/>
            <a:ext cx="10223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26175" y="665163"/>
            <a:ext cx="2843213" cy="720725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Verdana"/>
              </a:rPr>
              <a:t>Виктимология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Verdana"/>
              </a:rPr>
              <a:t>(victima — жертва) 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9" name="Прямая со стрелкой 8"/>
          <p:cNvCxnSpPr>
            <a:endCxn id="10" idx="1"/>
          </p:cNvCxnSpPr>
          <p:nvPr/>
        </p:nvCxnSpPr>
        <p:spPr>
          <a:xfrm>
            <a:off x="2843213" y="1370013"/>
            <a:ext cx="306387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149600" y="665163"/>
            <a:ext cx="2844800" cy="140811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Verdana"/>
              </a:rPr>
              <a:t>Часть этого учения, рассматривающая проблемы жертв </a:t>
            </a:r>
            <a:r>
              <a:rPr lang="ru-RU" b="1" dirty="0">
                <a:solidFill>
                  <a:srgbClr val="002060"/>
                </a:solidFill>
                <a:latin typeface="Verdana"/>
              </a:rPr>
              <a:t>преступлений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7700"/>
            <a:ext cx="2843213" cy="3644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Verdana"/>
              </a:rPr>
              <a:t>В криминологии существует учение о жертвах  преступлений, последствий несчастных случаев, природных и техногенных катастроф, эпидемий, войн и иных вооруженных конфликтов, политических противостояний. </a:t>
            </a:r>
            <a:endParaRPr lang="ru-RU" sz="16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/>
              <a:t>Содержание учения «виктимология».</a:t>
            </a:r>
          </a:p>
        </p:txBody>
      </p:sp>
      <p:cxnSp>
        <p:nvCxnSpPr>
          <p:cNvPr id="29" name="Прямая со стрелкой 28"/>
          <p:cNvCxnSpPr>
            <a:endCxn id="5" idx="1"/>
          </p:cNvCxnSpPr>
          <p:nvPr/>
        </p:nvCxnSpPr>
        <p:spPr>
          <a:xfrm>
            <a:off x="5994400" y="1025525"/>
            <a:ext cx="231775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4425" y="2903538"/>
            <a:ext cx="2803525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63" y="4694238"/>
            <a:ext cx="2825750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2613" y="4679950"/>
            <a:ext cx="2871787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9600" y="2263775"/>
            <a:ext cx="28527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6270625" y="1916113"/>
            <a:ext cx="2798763" cy="720725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Verdana"/>
              </a:rPr>
              <a:t>Отрасль криминологии</a:t>
            </a:r>
          </a:p>
        </p:txBody>
      </p:sp>
      <p:cxnSp>
        <p:nvCxnSpPr>
          <p:cNvPr id="43" name="Прямая со стрелкой 42"/>
          <p:cNvCxnSpPr>
            <a:stCxn id="5" idx="2"/>
            <a:endCxn id="39" idx="0"/>
          </p:cNvCxnSpPr>
          <p:nvPr/>
        </p:nvCxnSpPr>
        <p:spPr>
          <a:xfrm>
            <a:off x="7646988" y="1385888"/>
            <a:ext cx="22225" cy="53022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9" grpId="0" animBg="1"/>
      <p:bldP spid="24" grpId="0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38538" y="0"/>
            <a:ext cx="2041525" cy="369888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Verdana"/>
              </a:rPr>
              <a:t> Виктимность </a:t>
            </a:r>
          </a:p>
        </p:txBody>
      </p:sp>
      <p:sp>
        <p:nvSpPr>
          <p:cNvPr id="7" name="Выноска 2 6"/>
          <p:cNvSpPr/>
          <p:nvPr/>
        </p:nvSpPr>
        <p:spPr>
          <a:xfrm>
            <a:off x="366713" y="620713"/>
            <a:ext cx="2592387" cy="504825"/>
          </a:xfrm>
          <a:prstGeom prst="borderCallout2">
            <a:avLst>
              <a:gd name="adj1" fmla="val 48533"/>
              <a:gd name="adj2" fmla="val -2487"/>
              <a:gd name="adj3" fmla="val 48534"/>
              <a:gd name="adj4" fmla="val -12909"/>
              <a:gd name="adj5" fmla="val 640938"/>
              <a:gd name="adj6" fmla="val -12067"/>
            </a:avLst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Verdana"/>
              </a:rPr>
              <a:t>общая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6713" y="1262063"/>
            <a:ext cx="2592387" cy="5238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Verdana"/>
              </a:rPr>
              <a:t>пола</a:t>
            </a: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-1402556" y="2196306"/>
            <a:ext cx="3060700" cy="287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З А В И С Я Щ А Я  ОТ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4013" y="2503488"/>
            <a:ext cx="2592387" cy="5238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Verdana"/>
              </a:rPr>
              <a:t>рода занятий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6713" y="3116263"/>
            <a:ext cx="2592387" cy="66675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Verdana"/>
              </a:rPr>
              <a:t>социального статуса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4013" y="1893888"/>
            <a:ext cx="2592387" cy="5238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Verdana"/>
              </a:rPr>
              <a:t>возраста</a:t>
            </a:r>
          </a:p>
        </p:txBody>
      </p:sp>
      <p:sp>
        <p:nvSpPr>
          <p:cNvPr id="13" name="Выноска 2 12"/>
          <p:cNvSpPr/>
          <p:nvPr/>
        </p:nvSpPr>
        <p:spPr>
          <a:xfrm flipH="1">
            <a:off x="5770563" y="620713"/>
            <a:ext cx="2736850" cy="504825"/>
          </a:xfrm>
          <a:prstGeom prst="borderCallout2">
            <a:avLst>
              <a:gd name="adj1" fmla="val 48533"/>
              <a:gd name="adj2" fmla="val -2487"/>
              <a:gd name="adj3" fmla="val 48534"/>
              <a:gd name="adj4" fmla="val -12909"/>
              <a:gd name="adj5" fmla="val 611678"/>
              <a:gd name="adj6" fmla="val -12067"/>
            </a:avLst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Verdana"/>
              </a:rPr>
              <a:t>специальная</a:t>
            </a: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291388" y="2108200"/>
            <a:ext cx="3060700" cy="288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З А В И С Я Щ А Я  ОТ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70563" y="1262063"/>
            <a:ext cx="2736850" cy="5238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Verdana"/>
              </a:rPr>
              <a:t>неустойчивости в психическом плане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70563" y="1890713"/>
            <a:ext cx="2736850" cy="5238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Verdana"/>
              </a:rPr>
              <a:t>особенности воли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70563" y="2503488"/>
            <a:ext cx="2736850" cy="5238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Verdana"/>
              </a:rPr>
              <a:t>алкогольной интоксикации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70563" y="3116263"/>
            <a:ext cx="2736850" cy="5238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Verdana"/>
              </a:rPr>
              <a:t>эмоциональной неустойчивости </a:t>
            </a:r>
          </a:p>
        </p:txBody>
      </p:sp>
      <p:cxnSp>
        <p:nvCxnSpPr>
          <p:cNvPr id="19" name="Прямая со стрелкой 18"/>
          <p:cNvCxnSpPr>
            <a:stCxn id="3" idx="2"/>
            <a:endCxn id="7" idx="3"/>
          </p:cNvCxnSpPr>
          <p:nvPr/>
        </p:nvCxnSpPr>
        <p:spPr>
          <a:xfrm flipH="1">
            <a:off x="1663700" y="369888"/>
            <a:ext cx="2895600" cy="2508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" idx="2"/>
            <a:endCxn id="13" idx="3"/>
          </p:cNvCxnSpPr>
          <p:nvPr/>
        </p:nvCxnSpPr>
        <p:spPr>
          <a:xfrm>
            <a:off x="4559300" y="369888"/>
            <a:ext cx="2579688" cy="2508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38" idx="2"/>
            <a:endCxn id="36" idx="0"/>
          </p:cNvCxnSpPr>
          <p:nvPr/>
        </p:nvCxnSpPr>
        <p:spPr>
          <a:xfrm flipH="1">
            <a:off x="3111500" y="3738563"/>
            <a:ext cx="1247775" cy="4651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38" idx="2"/>
            <a:endCxn id="37" idx="0"/>
          </p:cNvCxnSpPr>
          <p:nvPr/>
        </p:nvCxnSpPr>
        <p:spPr>
          <a:xfrm>
            <a:off x="4359275" y="3738563"/>
            <a:ext cx="1604963" cy="4651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1752600" y="4203700"/>
            <a:ext cx="2717800" cy="56832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в широком смысле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605338" y="4203700"/>
            <a:ext cx="2717800" cy="5413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в узком смысле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138488" y="3017838"/>
            <a:ext cx="2441575" cy="720725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FF00"/>
                </a:solidFill>
                <a:latin typeface="Verdana"/>
              </a:rPr>
              <a:t>Виктимология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FFFF00"/>
                </a:solidFill>
                <a:latin typeface="Verdana"/>
              </a:rPr>
              <a:t>(victima — жертва) </a:t>
            </a:r>
            <a:endParaRPr lang="ru-RU" sz="1600" dirty="0">
              <a:solidFill>
                <a:srgbClr val="FFFF00"/>
              </a:solidFill>
            </a:endParaRPr>
          </a:p>
        </p:txBody>
      </p:sp>
      <p:cxnSp>
        <p:nvCxnSpPr>
          <p:cNvPr id="39" name="Прямая со стрелкой 38"/>
          <p:cNvCxnSpPr>
            <a:stCxn id="36" idx="2"/>
            <a:endCxn id="40" idx="0"/>
          </p:cNvCxnSpPr>
          <p:nvPr/>
        </p:nvCxnSpPr>
        <p:spPr>
          <a:xfrm>
            <a:off x="3111500" y="4772025"/>
            <a:ext cx="26988" cy="3016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778000" y="5073650"/>
            <a:ext cx="2719388" cy="1624013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захватывает не только право и криминологию но и ряд других наук, в том числе психологию и психиатрию</a:t>
            </a:r>
            <a:r>
              <a:rPr lang="ru-RU" b="1" dirty="0">
                <a:solidFill>
                  <a:schemeClr val="tx1"/>
                </a:solidFill>
                <a:latin typeface="Verdana"/>
              </a:rPr>
              <a:t>.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621213" y="5094288"/>
            <a:ext cx="2717800" cy="1536700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Исследование проблемы в уголовном праве, криминалистике. </a:t>
            </a:r>
          </a:p>
        </p:txBody>
      </p:sp>
      <p:cxnSp>
        <p:nvCxnSpPr>
          <p:cNvPr id="42" name="Прямая со стрелкой 41"/>
          <p:cNvCxnSpPr>
            <a:stCxn id="37" idx="2"/>
            <a:endCxn id="41" idx="0"/>
          </p:cNvCxnSpPr>
          <p:nvPr/>
        </p:nvCxnSpPr>
        <p:spPr>
          <a:xfrm>
            <a:off x="5964238" y="4745038"/>
            <a:ext cx="15875" cy="34925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6800" y="4473575"/>
            <a:ext cx="14049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2763" y="620713"/>
            <a:ext cx="26114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000" y="4486275"/>
            <a:ext cx="14573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6" grpId="0" animBg="1"/>
      <p:bldP spid="37" grpId="0" animBg="1"/>
      <p:bldP spid="38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3838" y="6211888"/>
            <a:ext cx="6392862" cy="646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в случаях совершения убийств и тяжких телесных повреждений.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0"/>
            <a:ext cx="9036050" cy="9540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Кто  становится жертвой преступления?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Наиболее виктимогенные социальные группы.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025" y="1997075"/>
            <a:ext cx="242411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3613" y="1455738"/>
            <a:ext cx="215106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93738" y="954088"/>
            <a:ext cx="5318125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imes New Roman" pitchFamily="18" charset="0"/>
              </a:rPr>
              <a:t>Повышенной виктимностью характеризуются: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5325" y="3932238"/>
            <a:ext cx="8289925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в случаях совершения таких преступлений, как мошенничества, истязания;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325" y="4724400"/>
            <a:ext cx="23796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3425" y="1601788"/>
            <a:ext cx="3171825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1255713"/>
            <a:ext cx="2743200" cy="749300"/>
          </a:xfrm>
          <a:prstGeom prst="rect">
            <a:avLst/>
          </a:prstGeom>
          <a:noFill/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3" y="4078288"/>
            <a:ext cx="2547937" cy="755650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4448175"/>
            <a:ext cx="21558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88100" y="4476750"/>
            <a:ext cx="25050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30396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303963" y="0"/>
            <a:ext cx="2840037" cy="2457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Почти в половине случаев жертвой насильственного преступления оказываются родственники либо знакомые преступника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5875" y="6211888"/>
            <a:ext cx="9144000" cy="646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Из общего числа потерпевших, незнакомых с обвиняемыми, 42,2 % были убиты при разбойном нападении.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2852738"/>
            <a:ext cx="3044825" cy="5238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Выбор жертвы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750" y="3351213"/>
            <a:ext cx="5903913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imes New Roman" pitchFamily="18" charset="0"/>
              </a:rPr>
              <a:t>Преступники ориентируются на различные признаки: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0388" y="3876675"/>
            <a:ext cx="2590800" cy="636588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наличие значительного количества ценностей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0388" y="5038725"/>
            <a:ext cx="2590800" cy="107950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факт совершения предполагаемым потерпевшим преступлений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03963" y="3876675"/>
            <a:ext cx="2592387" cy="5238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внешние данные (поиск «простаков»),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87738" y="5067300"/>
            <a:ext cx="2592387" cy="5238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возраст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92500" y="5608638"/>
            <a:ext cx="2592388" cy="5238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жизненный опыт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0388" y="4513263"/>
            <a:ext cx="2590800" cy="525462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склонности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87738" y="3876675"/>
            <a:ext cx="2592387" cy="1198563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особенности черт характера (алкогольная зависимость, доверчивость и т.д.).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03963" y="4513263"/>
            <a:ext cx="2592387" cy="16049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Продолжить….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13" y="46038"/>
            <a:ext cx="9132887" cy="9540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Существенное значение имеет и другое обстоятельство – тип поведения потерпевшего.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0113" y="1000125"/>
            <a:ext cx="7561262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imes New Roman" pitchFamily="18" charset="0"/>
              </a:rPr>
              <a:t>До совершения преступления поведение может быть: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1557338"/>
            <a:ext cx="2592387" cy="466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Провоцирующим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2138" y="1550988"/>
            <a:ext cx="2592387" cy="473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Активным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84888" y="1550988"/>
            <a:ext cx="2590800" cy="473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Пассивным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2133600"/>
            <a:ext cx="2592387" cy="97472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 лицо своими действиями создает криминогенную ситуацию.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40075" y="2133600"/>
            <a:ext cx="2592388" cy="16557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 лицо не создает криминогенной ситуации, но своими поступками существенно способствует ее возникновению.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84888" y="2133600"/>
            <a:ext cx="2590800" cy="16557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лицо становится потерпевшим, как правило, вне связи с его поведением до совершения преступления.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84888" y="3789363"/>
            <a:ext cx="2590800" cy="1295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роль жертвы в создании криминогенной ситуации является незначительной или отсутствует вообще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388" y="3108325"/>
            <a:ext cx="2592387" cy="8255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Приведите примеры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43250" y="3789363"/>
            <a:ext cx="2592388" cy="82391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Приведите примеры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84888" y="5084763"/>
            <a:ext cx="2568575" cy="8255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Приведите примеры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9275" y="4797425"/>
            <a:ext cx="260667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275" y="4613275"/>
            <a:ext cx="266223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275" y="4400550"/>
            <a:ext cx="2662238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6050"/>
            <a:ext cx="9202738" cy="46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Провоцирующее поведение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65088" y="-30163"/>
            <a:ext cx="3089276" cy="518477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В убийствах – это чаще всего аморальное или неправомерное поведение, которое возбуждает агрессивность, гнев и иные отрицательные эмоции и состояние виновного. Умысел на убийство, нередко, возникает под влиянием физического насилия, побоев, издевательств, оскорблений, грубого или жесткого обращения, угроз, поставления в тяжелое материальное положение и т.д.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24188" y="-30163"/>
            <a:ext cx="3089275" cy="520223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В изнасилованиях провоцирование преступления происходит под влиянием легкомысленного или аморального поведения потерпевшего, которое возбуждает у насильника половую страсть, вызывает иллюзию сексуальной доступности предполагаемой партнерши, иными словами, создает так называемую рискованную ситуацию.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84888" y="-30163"/>
            <a:ext cx="3117850" cy="518477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Корыстным преступлениям чаще всего содействуют легкомысленные или аморальные поступки потерпевшего;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халатное отношение к сохранности собственного имущества,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 неразборчивость в выборе знакомых,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излишняя доверчивость по отношению к сомнительным «друзьям» и посторонним лицам,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совместные пьянки,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азартные игры,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сексуальные увлечения будущими похитителями имущества потерпевшего.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54613"/>
            <a:ext cx="2179638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5172075"/>
            <a:ext cx="16859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4363" y="5172075"/>
            <a:ext cx="217963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6013" y="5172075"/>
            <a:ext cx="2217737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549275"/>
          <a:ext cx="9114366" cy="3078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19061"/>
                <a:gridCol w="1519061"/>
                <a:gridCol w="1519061"/>
                <a:gridCol w="1519061"/>
                <a:gridCol w="1519061"/>
                <a:gridCol w="15190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Разбой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Вымогательство из корысти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Грабеж  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Убийство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Бандитизм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18 лет  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4,0  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8,0   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  –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18–30 лет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11,7 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24,5  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23,6  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31–40 лет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29,2  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36,4 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28,1  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23,9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Свыше 50 лет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20,1 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9,0  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27,8  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76600" y="4763"/>
            <a:ext cx="2346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</a:rPr>
              <a:t>Возраст потерпевших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6350" y="3644900"/>
            <a:ext cx="9147175" cy="230822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Особо следует отметить </a:t>
            </a:r>
            <a:r>
              <a:rPr lang="ru-RU" sz="2000" b="1" u="sng" dirty="0"/>
              <a:t>препятствующее поведение, </a:t>
            </a:r>
            <a:r>
              <a:rPr lang="ru-RU" dirty="0"/>
              <a:t>т.е. ситуации, в которых потенциальный или реальный потерпевший принимает меры для предотвращения или пресечения общественного опасного посягательства.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Это либо специальные меры предосторожности (охранная сигнализация), либо активное (физическое сопротивление, неповиновение незаконным требованиям), либо пассивное сопротивление (спасение бегством).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953125"/>
            <a:ext cx="9140825" cy="904875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По многим исследованиям противодействие преступнику оказывают только 25 % потерпевших, тогда как 3/4 потерпевших уходят в пассив.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540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Поведение потерпевшего после совершения преступления.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5875" y="954088"/>
            <a:ext cx="9159875" cy="132397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В практике нередко случаются ситуации, когда потерпевшие от преступления не сообщают об этом в соответствующие органы. Такое поведение есть одно из условий, способствующих продолжению преступного поведения.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405063"/>
            <a:ext cx="9144000" cy="33813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Чем можно объяснить такое  поведение потерпевших 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5875" y="3300413"/>
            <a:ext cx="4087813" cy="5222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товарищескими взаимоотношениями с преступником, </a:t>
            </a:r>
            <a:endParaRPr lang="ru-RU" sz="1400" b="1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938" y="3355975"/>
            <a:ext cx="5072062" cy="52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нежеланием иметь дело с формальными уголовно-процессуальными отношениями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15875" y="5711825"/>
            <a:ext cx="4106863" cy="52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нежеланием «компрометировать себя» перед знакомыми, друзьями и недругами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633913"/>
            <a:ext cx="4073525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боязнью разглашения факта посягательства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15875" y="3857625"/>
            <a:ext cx="4089400" cy="7381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неверием в возможности правоохранительных органов раскрыть преступление</a:t>
            </a:r>
            <a:endParaRPr lang="ru-RU" sz="1400" b="1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5875" y="5186363"/>
            <a:ext cx="4089400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стремлением самому «разобраться» с виновным,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90988" y="2736850"/>
            <a:ext cx="5053012" cy="311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давлением родственных чувств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71938" y="3048000"/>
            <a:ext cx="5072062" cy="307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страхом перед посягателем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71938" y="3878263"/>
            <a:ext cx="5072062" cy="307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своего рода самопожертвованием,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71938" y="4200525"/>
            <a:ext cx="5072062" cy="306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принятием вины за происшедшее на себя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-15875" y="6234113"/>
            <a:ext cx="4122738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/>
              </a:rPr>
              <a:t>заблуждением относительно характера совершенных виновным действий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6600" y="4538663"/>
            <a:ext cx="3479800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3738" y="4506913"/>
            <a:ext cx="3763962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-15875" y="2743200"/>
            <a:ext cx="4087813" cy="557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/>
              </a:rPr>
              <a:t>нежеланием разрушить семью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1820</Words>
  <Application>Microsoft Office PowerPoint</Application>
  <PresentationFormat>Экран (4:3)</PresentationFormat>
  <Paragraphs>169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Леонид</dc:creator>
  <cp:lastModifiedBy>Игорь</cp:lastModifiedBy>
  <cp:revision>135</cp:revision>
  <dcterms:created xsi:type="dcterms:W3CDTF">2011-09-09T20:14:18Z</dcterms:created>
  <dcterms:modified xsi:type="dcterms:W3CDTF">2011-09-16T09:01:58Z</dcterms:modified>
</cp:coreProperties>
</file>