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69" r:id="rId5"/>
    <p:sldId id="259" r:id="rId6"/>
    <p:sldId id="258" r:id="rId7"/>
    <p:sldId id="268" r:id="rId8"/>
    <p:sldId id="260" r:id="rId9"/>
    <p:sldId id="266" r:id="rId10"/>
    <p:sldId id="267" r:id="rId11"/>
    <p:sldId id="270" r:id="rId12"/>
    <p:sldId id="271" r:id="rId13"/>
    <p:sldId id="262" r:id="rId14"/>
    <p:sldId id="265" r:id="rId15"/>
    <p:sldId id="264" r:id="rId16"/>
    <p:sldId id="27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A0AF1-01D0-4316-B93C-B27FE6B8C97A}" type="datetimeFigureOut">
              <a:rPr lang="ru-RU"/>
              <a:pPr>
                <a:defRPr/>
              </a:pPr>
              <a:t>01.06.2012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3B17F-792E-4BDA-8A98-55320B10F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280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11DD-6640-4C34-B5C0-B3EB154F72C6}" type="datetimeFigureOut">
              <a:rPr lang="ru-RU"/>
              <a:pPr>
                <a:defRPr/>
              </a:pPr>
              <a:t>01.06.2012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D3B84-8515-4381-B0CD-E65514B50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547612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B1E13-006F-4476-AFE6-67BE2F3FE730}" type="datetimeFigureOut">
              <a:rPr lang="ru-RU"/>
              <a:pPr>
                <a:defRPr/>
              </a:pPr>
              <a:t>01.06.2012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0AD4-DF1E-495C-8DF7-5840B2C2E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37990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B5439-9B2B-4A53-8294-3B6C452E0637}" type="datetimeFigureOut">
              <a:rPr lang="ru-RU"/>
              <a:pPr>
                <a:defRPr/>
              </a:pPr>
              <a:t>01.06.2012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0A29E-EFB9-4075-8B99-0FE86F572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739828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94196-7CCA-49D1-BAE0-3AFB4AE274F6}" type="datetimeFigureOut">
              <a:rPr lang="ru-RU"/>
              <a:pPr>
                <a:defRPr/>
              </a:pPr>
              <a:t>01.06.2012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348FC-9AEF-4C7B-842B-D0B3DCE9A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838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D6AA1-FD29-4383-A8B4-2057B3790668}" type="datetimeFigureOut">
              <a:rPr lang="ru-RU"/>
              <a:pPr>
                <a:defRPr/>
              </a:pPr>
              <a:t>01.06.2012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606DF-7C4C-495B-9959-968393ECC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945846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98C3-F975-4624-AA88-5E2466051B4E}" type="datetimeFigureOut">
              <a:rPr lang="ru-RU"/>
              <a:pPr>
                <a:defRPr/>
              </a:pPr>
              <a:t>01.06.2012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51787-E386-48C1-A70B-30D4DF706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961577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8F1D1-D5C1-421E-8825-2C12D76FCCB8}" type="datetimeFigureOut">
              <a:rPr lang="ru-RU"/>
              <a:pPr>
                <a:defRPr/>
              </a:pPr>
              <a:t>01.06.2012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178D-36F2-40FE-A55C-7164E8D3F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580630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1F45-318D-4E9D-93AE-599F63BFAD1D}" type="datetimeFigureOut">
              <a:rPr lang="ru-RU"/>
              <a:pPr>
                <a:defRPr/>
              </a:pPr>
              <a:t>01.06.2012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2F360-D8AF-4121-B032-66FE1A002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858546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8A1D2-E4EF-47B9-AFE6-4584F51D9016}" type="datetimeFigureOut">
              <a:rPr lang="ru-RU"/>
              <a:pPr>
                <a:defRPr/>
              </a:pPr>
              <a:t>01.06.2012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25B9A-C073-426C-9FF3-10E3756D5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985439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1617-8188-4EC0-8C83-92E63FE58240}" type="datetimeFigureOut">
              <a:rPr lang="ru-RU"/>
              <a:pPr>
                <a:defRPr/>
              </a:pPr>
              <a:t>01.06.2012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6BBE3-70B8-450C-8F5E-25FEE91AB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07214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0CBC77-27E2-4239-B722-6B6CAF953965}" type="datetimeFigureOut">
              <a:rPr lang="ru-RU"/>
              <a:pPr>
                <a:defRPr/>
              </a:pPr>
              <a:t>01.06.2012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7A3C5D-EA12-4FC2-B70C-20F512E40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5" r:id="rId2"/>
    <p:sldLayoutId id="2147483754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5" r:id="rId9"/>
    <p:sldLayoutId id="2147483751" r:id="rId10"/>
    <p:sldLayoutId id="2147483752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Опасные ситуации на улице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ru-RU" dirty="0" smtClean="0"/>
              <a:t>Материал к уроку Основы Безопасности Жизнедеятельности</a:t>
            </a:r>
          </a:p>
          <a:p>
            <a:pPr marR="0" eaLnBrk="1" hangingPunct="1"/>
            <a:r>
              <a:rPr lang="ru-RU" dirty="0" smtClean="0"/>
              <a:t>5 класс</a:t>
            </a:r>
            <a:endParaRPr lang="en-US" dirty="0" smtClean="0"/>
          </a:p>
          <a:p>
            <a:pPr marR="0" eaLnBrk="1" hangingPunct="1"/>
            <a:endParaRPr lang="en-US" dirty="0" smtClean="0"/>
          </a:p>
          <a:p>
            <a:pPr marR="0" eaLnBrk="1" hangingPunct="1"/>
            <a:r>
              <a:rPr lang="ru-RU" sz="1600" b="1" dirty="0" smtClean="0"/>
              <a:t>Учитель ОБЖ</a:t>
            </a:r>
          </a:p>
          <a:p>
            <a:pPr marR="0" eaLnBrk="1" hangingPunct="1"/>
            <a:r>
              <a:rPr lang="ru-RU" sz="1600" b="1" dirty="0" err="1" smtClean="0"/>
              <a:t>Желонкин</a:t>
            </a:r>
            <a:r>
              <a:rPr lang="ru-RU" sz="1600" b="1" dirty="0" smtClean="0"/>
              <a:t> </a:t>
            </a:r>
            <a:r>
              <a:rPr lang="ru-RU" sz="1600" b="1" smtClean="0"/>
              <a:t>Игорь Константинович</a:t>
            </a:r>
            <a:endParaRPr lang="ru-RU" sz="1600" b="1" dirty="0" smtClean="0"/>
          </a:p>
        </p:txBody>
      </p:sp>
      <p:pic>
        <p:nvPicPr>
          <p:cNvPr id="5" name="Рисунок 4" descr="Щенок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857625"/>
            <a:ext cx="1857375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1571612"/>
            <a:ext cx="8072494" cy="40318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>
                <a:solidFill>
                  <a:srgbClr val="FF0000"/>
                </a:solidFill>
                <a:latin typeface="+mj-lt"/>
              </a:rPr>
              <a:t>Всегда помни!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Monotype Corsiva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Monotype Corsiva" pitchFamily="66" charset="0"/>
              </a:rPr>
              <a:t>1. Опасно трогать собаку , когда она ест;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Monotype Corsiva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Monotype Corsiva" pitchFamily="66" charset="0"/>
              </a:rPr>
              <a:t>2. Подходить к собаке , у которой есть щенки;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Monotype Corsiva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Monotype Corsiva" pitchFamily="66" charset="0"/>
              </a:rPr>
              <a:t>3. Замахиваться на хозяина  собаки ( она будет его защищать)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142984"/>
            <a:ext cx="5429288" cy="43396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FF0000"/>
                </a:solidFill>
              </a:rPr>
              <a:t>При встрече с собакой 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  Не пугайся;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  Не кричи;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  По возможности остановись;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 Не маши руками;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 Не  смотри ей в глаза;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Не  топай ногами;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29058" y="4214818"/>
            <a:ext cx="4929222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 Встань боком к собаке;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 Твёрдым голосом  отдай команду «Фу!», «Нельзя!», «Сидеть!», «Лежать!»;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 Не делай резких движений;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Позови хозяина;</a:t>
            </a:r>
          </a:p>
        </p:txBody>
      </p:sp>
      <p:pic>
        <p:nvPicPr>
          <p:cNvPr id="4" name="Рисунок 3" descr="z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204913"/>
            <a:ext cx="17145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собака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4643438"/>
            <a:ext cx="2500313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928670"/>
            <a:ext cx="8358214" cy="18466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FF0000"/>
                </a:solidFill>
              </a:rPr>
              <a:t>Если собака готовится к прыжку: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/>
              <a:t> Защити своё горло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( прижми подбородок к груди и выставь вперёд локти);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286124"/>
            <a:ext cx="8358246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FF0000"/>
                </a:solidFill>
              </a:rPr>
              <a:t>Если собака  укусила: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/>
              <a:t> Немедленно сообщи об этом взрослым;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dirty="0"/>
              <a:t> Обратись в больницу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5286388"/>
            <a:ext cx="8286808" cy="13542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Если собака больна бешенством, то её укус для человека смертельно опасен</a:t>
            </a:r>
            <a:r>
              <a:rPr lang="ru-RU" sz="3200" dirty="0">
                <a:solidFill>
                  <a:srgbClr val="FF0000"/>
                </a:solidFill>
              </a:rPr>
              <a:t>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5" descr="dog00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72125" y="0"/>
            <a:ext cx="32797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01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6200000">
            <a:off x="850617" y="149460"/>
            <a:ext cx="2895097" cy="402489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 descr="IMG_0014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>
          <a:xfrm rot="16200000">
            <a:off x="5483914" y="3302906"/>
            <a:ext cx="2928934" cy="3466875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7412" name="Рисунок 3" descr="Собака3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28688" y="4071938"/>
            <a:ext cx="2857500" cy="23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Выноска-облако 7"/>
          <p:cNvSpPr/>
          <p:nvPr/>
        </p:nvSpPr>
        <p:spPr>
          <a:xfrm rot="828993">
            <a:off x="4734579" y="395672"/>
            <a:ext cx="3751144" cy="3610870"/>
          </a:xfrm>
          <a:prstGeom prst="cloudCallout">
            <a:avLst>
              <a:gd name="adj1" fmla="val -53595"/>
              <a:gd name="adj2" fmla="val 712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5286375" y="1071563"/>
            <a:ext cx="271462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u="sng">
                <a:solidFill>
                  <a:srgbClr val="FF0000"/>
                </a:solidFill>
                <a:latin typeface="Constantia" pitchFamily="18" charset="0"/>
              </a:rPr>
              <a:t>  Задание:</a:t>
            </a:r>
          </a:p>
          <a:p>
            <a:pPr eaLnBrk="1" hangingPunct="1"/>
            <a:r>
              <a:rPr lang="ru-RU">
                <a:latin typeface="Constantia" pitchFamily="18" charset="0"/>
              </a:rPr>
              <a:t> </a:t>
            </a:r>
            <a:r>
              <a:rPr lang="ru-RU" sz="2000">
                <a:latin typeface="Constantia" pitchFamily="18" charset="0"/>
              </a:rPr>
              <a:t>Нарисуй в тетради или на альбомном листе своего четвероногого друга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2" descr="Рисунок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285875"/>
            <a:ext cx="6726237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ьная выноска 5"/>
          <p:cNvSpPr/>
          <p:nvPr/>
        </p:nvSpPr>
        <p:spPr>
          <a:xfrm>
            <a:off x="2786050" y="857232"/>
            <a:ext cx="6357950" cy="3714776"/>
          </a:xfrm>
          <a:prstGeom prst="wedgeEllipseCallout">
            <a:avLst>
              <a:gd name="adj1" fmla="val -49506"/>
              <a:gd name="adj2" fmla="val 3247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" name="Рисунок 2" descr="IMG_0016.jpg"/>
          <p:cNvPicPr>
            <a:picLocks noChangeAspect="1"/>
          </p:cNvPicPr>
          <p:nvPr/>
        </p:nvPicPr>
        <p:blipFill>
          <a:blip r:embed="rId2">
            <a:lum contrast="-10000"/>
          </a:blip>
          <a:srcRect/>
          <a:stretch>
            <a:fillRect/>
          </a:stretch>
        </p:blipFill>
        <p:spPr bwMode="auto">
          <a:xfrm>
            <a:off x="3929063" y="1500188"/>
            <a:ext cx="4000500" cy="2363787"/>
          </a:xfrm>
          <a:prstGeom prst="rect">
            <a:avLst/>
          </a:prstGeom>
          <a:noFill/>
          <a:ln w="38100" cap="sq">
            <a:solidFill>
              <a:srgbClr val="00B05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42999"/>
              </a:srgbClr>
            </a:outerShdw>
          </a:effectLst>
        </p:spPr>
      </p:pic>
      <p:pic>
        <p:nvPicPr>
          <p:cNvPr id="19462" name="Рисунок 4" descr="Собака2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571875"/>
            <a:ext cx="2811463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IMG_001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000893" y="3429000"/>
            <a:ext cx="1758736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rnd">
            <a:solidFill>
              <a:schemeClr val="accent1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Рефлексия:</a:t>
            </a:r>
          </a:p>
        </p:txBody>
      </p:sp>
      <p:sp>
        <p:nvSpPr>
          <p:cNvPr id="2048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Какой  самый яркий для вас момент  урока?</a:t>
            </a:r>
          </a:p>
          <a:p>
            <a:pPr eaLnBrk="1" hangingPunct="1"/>
            <a:r>
              <a:rPr lang="ru-RU" smtClean="0"/>
              <a:t>Нужно ли бояться собак?</a:t>
            </a:r>
          </a:p>
          <a:p>
            <a:pPr eaLnBrk="1" hangingPunct="1"/>
            <a:r>
              <a:rPr lang="ru-RU" smtClean="0"/>
              <a:t>Что необходимо сделать , если вас укусила собака?</a:t>
            </a:r>
          </a:p>
          <a:p>
            <a:pPr eaLnBrk="1" hangingPunct="1"/>
            <a:endParaRPr lang="ru-RU" smtClean="0"/>
          </a:p>
        </p:txBody>
      </p:sp>
      <p:pic>
        <p:nvPicPr>
          <p:cNvPr id="5" name="Рисунок 4" descr="IMG_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28662" y="3615266"/>
            <a:ext cx="1643074" cy="2314040"/>
          </a:xfrm>
          <a:prstGeom prst="rect">
            <a:avLst/>
          </a:prstGeom>
          <a:ln>
            <a:solidFill>
              <a:schemeClr val="accent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 descr="IMG_001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643174" y="4143380"/>
            <a:ext cx="2622599" cy="2071702"/>
          </a:xfrm>
          <a:prstGeom prst="rect">
            <a:avLst/>
          </a:prstGeom>
          <a:ln>
            <a:solidFill>
              <a:schemeClr val="accent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Рисунок 6" descr="IMG_0007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flipH="1">
            <a:off x="5143504" y="4857760"/>
            <a:ext cx="2121057" cy="1506047"/>
          </a:xfrm>
          <a:prstGeom prst="rect">
            <a:avLst/>
          </a:prstGeom>
          <a:ln>
            <a:solidFill>
              <a:schemeClr val="accent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u="sng" dirty="0" smtClean="0">
                <a:solidFill>
                  <a:srgbClr val="FF0000"/>
                </a:solidFill>
              </a:rPr>
              <a:t>Цель урока: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428868"/>
            <a:ext cx="7829576" cy="3038476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Продолжить обучение правильному  принятию решений по выходу  из опасных ситуаций на улице;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Тренировать память;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Развивать чувство смелости, милосердия.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5857892"/>
            <a:ext cx="778674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dirty="0">
                <a:solidFill>
                  <a:srgbClr val="FF0000"/>
                </a:solidFill>
              </a:rPr>
              <a:t>Домашнее задание:  </a:t>
            </a:r>
            <a:r>
              <a:rPr lang="ru-RU" sz="2400" dirty="0" err="1">
                <a:solidFill>
                  <a:srgbClr val="FF0000"/>
                </a:solidFill>
              </a:rPr>
              <a:t>стр</a:t>
            </a:r>
            <a:r>
              <a:rPr lang="ru-RU" sz="2400" dirty="0">
                <a:solidFill>
                  <a:srgbClr val="FF0000"/>
                </a:solidFill>
              </a:rPr>
              <a:t> .54 – 56 – прочитать, выучить записи в тетради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14356"/>
            <a:ext cx="7429551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Четвероногие друзья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1714488"/>
            <a:ext cx="4572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Задавали вы себе когда - </a:t>
            </a:r>
            <a:r>
              <a:rPr lang="ru-RU" sz="2400" dirty="0" err="1"/>
              <a:t>нибудь</a:t>
            </a:r>
            <a:r>
              <a:rPr lang="ru-RU" sz="2400" dirty="0"/>
              <a:t>  вопрос , за что мы любим собак?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5643578"/>
            <a:ext cx="4572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Собака- самый верный , преданный и надёжный  друг</a:t>
            </a:r>
          </a:p>
        </p:txBody>
      </p:sp>
      <p:pic>
        <p:nvPicPr>
          <p:cNvPr id="7177" name="Рисунок 10" descr="Рисунок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143250"/>
            <a:ext cx="42672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Рисунок 11" descr="Рисунок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1643063"/>
            <a:ext cx="2819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5" descr="Рисунок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071813"/>
            <a:ext cx="42195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34" y="1428736"/>
            <a:ext cx="328614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Собака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помощник и сторож</a:t>
            </a:r>
          </a:p>
        </p:txBody>
      </p:sp>
      <p:pic>
        <p:nvPicPr>
          <p:cNvPr id="8198" name="Рисунок 4" descr="Рисунок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071563"/>
            <a:ext cx="42672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7" descr="Рисунок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3214688"/>
            <a:ext cx="42672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14942" y="1285860"/>
            <a:ext cx="350046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Собака – это хорошее настроение.  </a:t>
            </a:r>
          </a:p>
        </p:txBody>
      </p:sp>
      <p:pic>
        <p:nvPicPr>
          <p:cNvPr id="9222" name="Рисунок 6" descr="Рисунок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714375"/>
            <a:ext cx="41338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4282" y="1500174"/>
            <a:ext cx="3500462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Естественное желание любого ребёнка, когда он видит собаку, погладить её.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3504" y="4286256"/>
            <a:ext cx="3357586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Но не каждыё знает, что подходить к собаке,  особенно к незнакомой, чужой, очень опасно.</a:t>
            </a:r>
          </a:p>
        </p:txBody>
      </p:sp>
      <p:pic>
        <p:nvPicPr>
          <p:cNvPr id="10248" name="Рисунок 5" descr="Рисунок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714375"/>
            <a:ext cx="35242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Рисунок 9" descr="Рисунок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571875"/>
            <a:ext cx="42672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9" descr="Рисунок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86188"/>
            <a:ext cx="36766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Рисунок 8" descr="Рисунок1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500438"/>
            <a:ext cx="3155950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Рисунок 7" descr="Рисунок1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14375"/>
            <a:ext cx="42449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Рисунок 6" descr="Рисунок9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642938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28860" y="2786058"/>
            <a:ext cx="450059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Если собака машет хвостом , дремлет или спит - это не значит, что она настроена дружелюбно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7" descr="Рисунок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928688"/>
            <a:ext cx="42672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Рисунок 8" descr="Рисунок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286125"/>
            <a:ext cx="41243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4282" y="357166"/>
            <a:ext cx="3000396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К сожалению, эти милые, на первый взгляд совсем безобидные существа в любой момент могут стать злыми и агрессивными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29256" y="4429132"/>
            <a:ext cx="300039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 статистике, ежегодно в нашей стране от укусов собак погибает около  </a:t>
            </a:r>
            <a:r>
              <a:rPr lang="ru-RU" b="1" dirty="0">
                <a:solidFill>
                  <a:srgbClr val="FF0000"/>
                </a:solidFill>
              </a:rPr>
              <a:t>500 </a:t>
            </a:r>
            <a:r>
              <a:rPr lang="ru-RU" dirty="0"/>
              <a:t>человек.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967335"/>
            <a:ext cx="621510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428604"/>
            <a:ext cx="685804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 Собака</a:t>
            </a: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 </a:t>
            </a: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бывает кусачей</a:t>
            </a:r>
          </a:p>
        </p:txBody>
      </p:sp>
      <p:pic>
        <p:nvPicPr>
          <p:cNvPr id="13316" name="Рисунок 4" descr="Рисунок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43188"/>
            <a:ext cx="4778375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</TotalTime>
  <Words>374</Words>
  <Application>Microsoft Office PowerPoint</Application>
  <PresentationFormat>Экран (4:3)</PresentationFormat>
  <Paragraphs>60</Paragraphs>
  <Slides>16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Constantia</vt:lpstr>
      <vt:lpstr>Wingdings 2</vt:lpstr>
      <vt:lpstr>Monotype Corsiva</vt:lpstr>
      <vt:lpstr>Wingdings</vt:lpstr>
      <vt:lpstr>Поток</vt:lpstr>
      <vt:lpstr>Опасные ситуации на улице   </vt:lpstr>
      <vt:lpstr>Цель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Собака бывает кусачей</dc:title>
  <dc:creator>Admin</dc:creator>
  <cp:lastModifiedBy>Игорь</cp:lastModifiedBy>
  <cp:revision>29</cp:revision>
  <dcterms:created xsi:type="dcterms:W3CDTF">2009-01-26T17:49:53Z</dcterms:created>
  <dcterms:modified xsi:type="dcterms:W3CDTF">2012-06-01T12:54:54Z</dcterms:modified>
</cp:coreProperties>
</file>