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0" r:id="rId14"/>
    <p:sldId id="267" r:id="rId15"/>
    <p:sldId id="269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4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60" autoAdjust="0"/>
    <p:restoredTop sz="94660"/>
  </p:normalViewPr>
  <p:slideViewPr>
    <p:cSldViewPr>
      <p:cViewPr varScale="1">
        <p:scale>
          <a:sx n="46" d="100"/>
          <a:sy n="46" d="100"/>
        </p:scale>
        <p:origin x="-4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625FA1-020C-44E6-AFC7-804671AB1373}" type="datetimeFigureOut">
              <a:rPr lang="ru-RU"/>
              <a:pPr>
                <a:defRPr/>
              </a:pPr>
              <a:t>30.05.2012</a:t>
            </a:fld>
            <a:endParaRPr lang="ru-RU"/>
          </a:p>
        </p:txBody>
      </p:sp>
      <p:sp>
        <p:nvSpPr>
          <p:cNvPr id="7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CCE13-EA24-4598-A188-65B0279F18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43518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B95F-91A4-4310-B81C-9E808C22CABB}" type="datetimeFigureOut">
              <a:rPr lang="ru-RU"/>
              <a:pPr>
                <a:defRPr/>
              </a:pPr>
              <a:t>30.05.2012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278D1-A670-46E3-A24A-981B2CBD5F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41748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11D82-16B6-4EF1-AE13-38FA917E7D00}" type="datetimeFigureOut">
              <a:rPr lang="ru-RU"/>
              <a:pPr>
                <a:defRPr/>
              </a:pPr>
              <a:t>30.05.2012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784C5-4601-46DC-9553-355D2CC988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092818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6C34B-8EC4-4726-87CF-2A9163B4CBFE}" type="datetimeFigureOut">
              <a:rPr lang="ru-RU"/>
              <a:pPr>
                <a:defRPr/>
              </a:pPr>
              <a:t>30.05.2012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F76EA-5908-4BEF-BB7A-6AF25D8C60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967565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42007-F2D4-4197-9F24-BBE500C0AED0}" type="datetimeFigureOut">
              <a:rPr lang="ru-RU"/>
              <a:pPr>
                <a:defRPr/>
              </a:pPr>
              <a:t>30.05.2012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9263C-BB51-4942-8E78-024CB51739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6085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E3461-D957-4E6C-B089-2BC121CD4FE6}" type="datetimeFigureOut">
              <a:rPr lang="ru-RU"/>
              <a:pPr>
                <a:defRPr/>
              </a:pPr>
              <a:t>30.05.2012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C5F48-6999-4C8C-BB3B-ADB9E4B39C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3043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F7EFD-9407-4EDC-9BDF-CAD829CE842F}" type="datetimeFigureOut">
              <a:rPr lang="ru-RU"/>
              <a:pPr>
                <a:defRPr/>
              </a:pPr>
              <a:t>30.05.2012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A4B3C7-9CBF-4CBF-9282-0099181666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011394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0200E-6253-4129-88EC-D4D7605C445D}" type="datetimeFigureOut">
              <a:rPr lang="ru-RU"/>
              <a:pPr>
                <a:defRPr/>
              </a:pPr>
              <a:t>30.05.2012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81F1A-55BD-468E-BC24-1D04BD5ECB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984209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CB5DA-4607-4B90-B309-55B9E31A748B}" type="datetimeFigureOut">
              <a:rPr lang="ru-RU"/>
              <a:pPr>
                <a:defRPr/>
              </a:pPr>
              <a:t>30.05.2012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79312-4B41-4F4A-8789-BA1CE6059A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428300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DC4D9-90AA-458C-926D-2261CE6D0AF9}" type="datetimeFigureOut">
              <a:rPr lang="ru-RU"/>
              <a:pPr>
                <a:defRPr/>
              </a:pPr>
              <a:t>30.05.2012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A6B791-DB56-43C4-936D-80FB026A74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26541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24A47-4F57-4D70-AD22-4C1CD917CCBD}" type="datetimeFigureOut">
              <a:rPr lang="ru-RU"/>
              <a:pPr>
                <a:defRPr/>
              </a:pPr>
              <a:t>30.05.2012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397DA-7101-4DA8-AB16-25C836A6B4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453843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7F47413-A8B5-40B8-8488-3B00C3248249}" type="datetimeFigureOut">
              <a:rPr lang="ru-RU"/>
              <a:pPr>
                <a:defRPr/>
              </a:pPr>
              <a:t>30.05.2012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20106C6-8E69-46EA-B449-8B4D8E9048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3" r:id="rId1"/>
    <p:sldLayoutId id="2147483677" r:id="rId2"/>
    <p:sldLayoutId id="2147483684" r:id="rId3"/>
    <p:sldLayoutId id="2147483678" r:id="rId4"/>
    <p:sldLayoutId id="2147483685" r:id="rId5"/>
    <p:sldLayoutId id="2147483679" r:id="rId6"/>
    <p:sldLayoutId id="2147483680" r:id="rId7"/>
    <p:sldLayoutId id="2147483686" r:id="rId8"/>
    <p:sldLayoutId id="2147483687" r:id="rId9"/>
    <p:sldLayoutId id="2147483681" r:id="rId10"/>
    <p:sldLayoutId id="2147483682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fontAlgn="base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fontAlgn="base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jornada.unam.mx/2006/01/13/cartones/ahumada.jp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tltgorod.ru/pics/uploads/2010/03/internet-300x225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s52.radikal.ru/i137/1109/c6/ce4824f5a58e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28794" y="500042"/>
            <a:ext cx="6480048" cy="1643074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mtClean="0"/>
              <a:t>Компьютерная зависимость</a:t>
            </a:r>
            <a:endParaRPr lang="ru-RU"/>
          </a:p>
        </p:txBody>
      </p:sp>
      <p:sp>
        <p:nvSpPr>
          <p:cNvPr id="717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3857625"/>
            <a:ext cx="4427538" cy="2308225"/>
          </a:xfrm>
        </p:spPr>
        <p:txBody>
          <a:bodyPr/>
          <a:lstStyle/>
          <a:p>
            <a:endParaRPr lang="ru-RU" i="1" dirty="0" smtClean="0"/>
          </a:p>
        </p:txBody>
      </p:sp>
      <p:pic>
        <p:nvPicPr>
          <p:cNvPr id="3074" name="Picture 2" descr="Картинка 12 из 33836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l="1562" t="1875" r="3124" b="2499"/>
          <a:stretch>
            <a:fillRect/>
          </a:stretch>
        </p:blipFill>
        <p:spPr bwMode="auto">
          <a:xfrm>
            <a:off x="285720" y="2564904"/>
            <a:ext cx="4357718" cy="364333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Симптомы зависимости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1900238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/>
              <a:t>Установленные симптомы зависимости можно условно разделить на три группы: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699792" y="3645024"/>
            <a:ext cx="3960440" cy="216982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804863" indent="-382588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94000"/>
              <a:buFontTx/>
              <a:buBlip>
                <a:blip r:embed="rId2"/>
              </a:buBlip>
              <a:defRPr/>
            </a:pPr>
            <a:r>
              <a:rPr lang="ru-RU" sz="3000" dirty="0">
                <a:solidFill>
                  <a:srgbClr val="7030A0"/>
                </a:solidFill>
              </a:rPr>
              <a:t>п</a:t>
            </a:r>
            <a:r>
              <a:rPr lang="ru-RU" sz="3000" dirty="0">
                <a:solidFill>
                  <a:schemeClr val="bg1"/>
                </a:solidFill>
              </a:rPr>
              <a:t>сихические; </a:t>
            </a:r>
          </a:p>
          <a:p>
            <a:pPr marL="804863" indent="-382588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94000"/>
              <a:buFontTx/>
              <a:buBlip>
                <a:blip r:embed="rId2"/>
              </a:buBlip>
              <a:defRPr/>
            </a:pPr>
            <a:r>
              <a:rPr lang="ru-RU" sz="3000" dirty="0">
                <a:solidFill>
                  <a:srgbClr val="7030A0"/>
                </a:solidFill>
              </a:rPr>
              <a:t>с</a:t>
            </a:r>
            <a:r>
              <a:rPr lang="ru-RU" sz="3000" dirty="0">
                <a:solidFill>
                  <a:schemeClr val="bg1"/>
                </a:solidFill>
              </a:rPr>
              <a:t>оциальные;</a:t>
            </a:r>
            <a:r>
              <a:rPr lang="ru-RU" sz="3000" dirty="0">
                <a:solidFill>
                  <a:srgbClr val="7030A0"/>
                </a:solidFill>
              </a:rPr>
              <a:t> </a:t>
            </a:r>
          </a:p>
          <a:p>
            <a:pPr marL="804863" indent="-382588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94000"/>
              <a:buFontTx/>
              <a:buBlip>
                <a:blip r:embed="rId2"/>
              </a:buBlip>
              <a:defRPr/>
            </a:pPr>
            <a:r>
              <a:rPr lang="ru-RU" sz="3000" dirty="0">
                <a:solidFill>
                  <a:srgbClr val="7030A0"/>
                </a:solidFill>
              </a:rPr>
              <a:t>д</a:t>
            </a:r>
            <a:r>
              <a:rPr lang="ru-RU" sz="3000" dirty="0"/>
              <a:t>уховные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467600" cy="1143000"/>
          </a:xfrm>
        </p:spPr>
        <p:txBody>
          <a:bodyPr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Психические признаки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850" y="1196975"/>
            <a:ext cx="8496300" cy="5400675"/>
          </a:xfrm>
        </p:spPr>
        <p:txBody>
          <a:bodyPr>
            <a:normAutofit fontScale="77500" lnSpcReduction="20000"/>
          </a:bodyPr>
          <a:lstStyle/>
          <a:p>
            <a:pPr marL="382588" fontAlgn="auto">
              <a:lnSpc>
                <a:spcPct val="12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 smtClean="0"/>
              <a:t>Появление чувства радости, эйфории при контакте с компьютером  или даже при ожидании, «предвкушении» контакта;</a:t>
            </a:r>
          </a:p>
          <a:p>
            <a:pPr marL="800100" fontAlgn="auto">
              <a:lnSpc>
                <a:spcPct val="12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 smtClean="0"/>
              <a:t>отсутствие контроля за временем взаимодействия с компьютером; желание увеличить время взаимодействия с компьютером («дозу»); </a:t>
            </a:r>
          </a:p>
          <a:p>
            <a:pPr marL="420624" indent="-384048" fontAlgn="auto">
              <a:lnSpc>
                <a:spcPct val="12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 smtClean="0"/>
              <a:t>появление чувства раздражения, либо угнетения, пустоты, депрессии при отсутствии контакта с компьютером; </a:t>
            </a:r>
          </a:p>
          <a:p>
            <a:pPr marL="800100" fontAlgn="auto">
              <a:lnSpc>
                <a:spcPct val="12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 smtClean="0"/>
              <a:t>использование компьютера для снятия внутреннего напряжения, тревоги, депрессии; </a:t>
            </a:r>
          </a:p>
          <a:p>
            <a:pPr marL="420624" indent="-384048" fontAlgn="auto">
              <a:lnSpc>
                <a:spcPct val="12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 smtClean="0"/>
              <a:t>эмоциональная неустойчивость; </a:t>
            </a:r>
          </a:p>
          <a:p>
            <a:pPr marL="804863" fontAlgn="auto">
              <a:lnSpc>
                <a:spcPct val="12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 smtClean="0"/>
              <a:t>навязчивое стремление постоянно проверять электронную почту, снижение самооценки и т. д.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836712"/>
            <a:ext cx="8363272" cy="5256584"/>
          </a:xfrm>
        </p:spPr>
        <p:txBody>
          <a:bodyPr>
            <a:normAutofit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j-lt"/>
                <a:ea typeface="+mj-ea"/>
                <a:cs typeface="+mj-cs"/>
              </a:rPr>
              <a:t>Социальные признаки </a:t>
            </a:r>
            <a:r>
              <a:rPr lang="ru-RU" dirty="0" smtClean="0"/>
              <a:t>возникновение проблем во взаимоотношениях с родителями, в школе или на работе; проблемы экономические, т.к. много денег приходится платить за такое удовольствие; пренебрежение личной гигиеной, неряшливость.   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124744"/>
            <a:ext cx="7971656" cy="4525963"/>
          </a:xfrm>
        </p:spPr>
        <p:txBody>
          <a:bodyPr>
            <a:normAutofit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j-lt"/>
              </a:rPr>
              <a:t>Духовные признаки 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Franklin Gothic Medium Cond" pitchFamily="34" charset="0"/>
              </a:rPr>
              <a:t>   </a:t>
            </a:r>
            <a:r>
              <a:rPr lang="ru-RU" dirty="0" smtClean="0"/>
              <a:t>потеря смысла реальной жизни, жизнь становится ненужной, пустой, лишенной всякого смысла, что приводит к духовному обнищанию, духовной смерти. 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550" y="692150"/>
            <a:ext cx="7467600" cy="4525963"/>
          </a:xfrm>
        </p:spPr>
        <p:txBody>
          <a:bodyPr>
            <a:normAutofit fontScale="92500" lnSpcReduction="20000"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Очевидно, что это плата за овладение современными возможностями связи людей между собой, другая сторона цивилизации, лишившая нас чего-то невидимого, но столь ценного — неспешной переписки вместо электронной почты, тишины библиотек вместо адаптированных файлов, прогулок с друзьями вместо ожидания «дешевого» ночного времени связи, и еще многого. </a:t>
            </a:r>
            <a:r>
              <a:rPr lang="el-GR" dirty="0" smtClean="0">
                <a:solidFill>
                  <a:srgbClr val="0070C0"/>
                </a:solidFill>
              </a:rPr>
              <a:t>Не слишком ли  дорогая цена?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20483" name="Picture 2" descr="http://t1.gstatic.com/images?q=tbn:ANd9GcTq8PvQF4oei2DTC-iAoNlfjsDvS64KS6LLH3i66r0QJsPX1nv7o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4676775"/>
            <a:ext cx="2562225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http://t0.gstatic.com/images?q=tbn:ANd9GcTlRKNqpXKJj8PJPBksUZA51AzgkBq73Om7HEeyOyWyHM2Fvzn-0Q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724128" y="4653136"/>
            <a:ext cx="1944216" cy="194421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467600" cy="11430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внимание</a:t>
            </a:r>
            <a:endParaRPr lang="ru-RU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5602" name="Picture 2" descr="http://www.bochkavpechatleniy.com/data/photo/56016/3_001_2_origin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2000240"/>
            <a:ext cx="5951984" cy="4463988"/>
          </a:xfrm>
          <a:prstGeom prst="round2DiagRect">
            <a:avLst>
              <a:gd name="adj1" fmla="val 50000"/>
              <a:gd name="adj2" fmla="val 0"/>
            </a:avLst>
          </a:prstGeom>
          <a:ln w="88900" cap="sq">
            <a:solidFill>
              <a:srgbClr val="FFD44B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Компьютерная зависимость 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Компьютерная зависимость</a:t>
            </a:r>
            <a:r>
              <a:rPr lang="ru-RU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smtClean="0"/>
              <a:t>— </a:t>
            </a:r>
            <a:r>
              <a:rPr lang="ru-RU" dirty="0" smtClean="0">
                <a:solidFill>
                  <a:srgbClr val="92D050"/>
                </a:solidFill>
              </a:rPr>
              <a:t>пристрастие к</a:t>
            </a:r>
            <a:r>
              <a:rPr lang="ru-RU" dirty="0" smtClean="0"/>
              <a:t> занятиям, связанным с использованием </a:t>
            </a:r>
            <a:r>
              <a:rPr lang="ru-RU" dirty="0" smtClean="0">
                <a:solidFill>
                  <a:srgbClr val="92D050"/>
                </a:solidFill>
              </a:rPr>
              <a:t>компьютер</a:t>
            </a:r>
            <a:r>
              <a:rPr lang="ru-RU" dirty="0" smtClean="0"/>
              <a:t>а, приводящее к резкому сокращению всех остальных видов деятельности, ограничению общения с другими людьми.</a:t>
            </a:r>
            <a:endParaRPr lang="ru-RU" dirty="0"/>
          </a:p>
        </p:txBody>
      </p:sp>
      <p:pic>
        <p:nvPicPr>
          <p:cNvPr id="1026" name="Picture 2" descr="http://tltgorod.ru/pics/uploads/2010/03/internet-300x225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6116" y="4572008"/>
            <a:ext cx="2857500" cy="21431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Картинка 44 из 33836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932040" y="4025462"/>
            <a:ext cx="3604404" cy="283253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288" y="188913"/>
            <a:ext cx="7467600" cy="5697537"/>
          </a:xfrm>
        </p:spPr>
        <p:txBody>
          <a:bodyPr/>
          <a:lstStyle/>
          <a:p>
            <a:pPr marL="531813" indent="-495300">
              <a:buFont typeface="Wingdings 2" pitchFamily="18" charset="2"/>
              <a:buNone/>
            </a:pPr>
            <a:r>
              <a:rPr lang="ru-RU" smtClean="0"/>
              <a:t>Компьютерная зависимость наиболее часта в детском и подростковом возрасте, особенно у мальчиков. </a:t>
            </a:r>
          </a:p>
          <a:p>
            <a:pPr marL="531813" indent="-495300">
              <a:buFont typeface="Wingdings 2" pitchFamily="18" charset="2"/>
              <a:buNone/>
            </a:pPr>
            <a:r>
              <a:rPr lang="ru-RU" smtClean="0"/>
              <a:t>Признаком компьютерной зависимости является не само по себе время, проводимое за компьютером, а сосредоточение вокруг компьютера всех интересов и отказ от других видов деятельности.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Содержимое 2"/>
          <p:cNvSpPr>
            <a:spLocks noGrp="1"/>
          </p:cNvSpPr>
          <p:nvPr>
            <p:ph idx="1"/>
          </p:nvPr>
        </p:nvSpPr>
        <p:spPr>
          <a:xfrm>
            <a:off x="468313" y="765175"/>
            <a:ext cx="8280400" cy="2135188"/>
          </a:xfrm>
        </p:spPr>
        <p:txBody>
          <a:bodyPr/>
          <a:lstStyle/>
          <a:p>
            <a:pPr algn="r">
              <a:buFont typeface="Wingdings 2" pitchFamily="18" charset="2"/>
              <a:buNone/>
            </a:pPr>
            <a:r>
              <a:rPr lang="ru-RU" sz="3200" smtClean="0"/>
              <a:t>У младших школьников компьютерная зависимость обычно проявляется в форме пристрастия к компьютерным играм. </a:t>
            </a:r>
          </a:p>
        </p:txBody>
      </p:sp>
      <p:pic>
        <p:nvPicPr>
          <p:cNvPr id="9218" name="Picture 2" descr="http://assalam.ru/sites/default/files/img/story/351/v-4em-pri4ina_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924944"/>
            <a:ext cx="4176464" cy="316349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Содержимое 2"/>
          <p:cNvSpPr>
            <a:spLocks noGrp="1"/>
          </p:cNvSpPr>
          <p:nvPr>
            <p:ph idx="1"/>
          </p:nvPr>
        </p:nvSpPr>
        <p:spPr>
          <a:xfrm>
            <a:off x="250825" y="2997200"/>
            <a:ext cx="8137525" cy="352742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/>
              <a:t>В более старших возрастах она начинает включать и более содержательные занятия: усовершенствование собственного компьютера, поиск компьютерных программ и других материалов в сети Интернет, программирование и т. п.</a:t>
            </a:r>
          </a:p>
          <a:p>
            <a:pPr>
              <a:buFont typeface="Wingdings 2" pitchFamily="18" charset="2"/>
              <a:buNone/>
            </a:pPr>
            <a:endParaRPr lang="ru-RU" smtClean="0"/>
          </a:p>
        </p:txBody>
      </p:sp>
      <p:pic>
        <p:nvPicPr>
          <p:cNvPr id="26626" name="Picture 2" descr="http://t2.gstatic.com/images?q=tbn:ANd9GcQwtl6Ipr1IHyP9pfgrsSnhyFVvwhk6aeX2NxqgqNltWfzP7lWH9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260648"/>
            <a:ext cx="3672408" cy="276494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Содержимое 2"/>
          <p:cNvSpPr>
            <a:spLocks noGrp="1"/>
          </p:cNvSpPr>
          <p:nvPr>
            <p:ph idx="1"/>
          </p:nvPr>
        </p:nvSpPr>
        <p:spPr>
          <a:xfrm>
            <a:off x="457200" y="404813"/>
            <a:ext cx="8147050" cy="572135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/>
              <a:t>Возникновению компьютерной зависимости способствуют нарушения общения со сверстниками; она, в свою очередь, приводит к закреплению и дальнейшему прогрессированию этих нарушений. 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Вместе с тем, компьютер предоставляет возможность для виртуального общения (в частности, через Интернет), что смягчает негативные психологические проявления нарушения реальных межличностных отношений.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t2.gstatic.com/images?q=tbn:ANd9GcQXCNMvH_TJvEgZF1SLUmkaDll4lIs_a9AlGwfS9S-m7SyQQpO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5350" y="0"/>
            <a:ext cx="3168650" cy="2360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08050"/>
            <a:ext cx="7467600" cy="5697538"/>
          </a:xfrm>
        </p:spPr>
        <p:txBody>
          <a:bodyPr>
            <a:normAutofit fontScale="92500" lnSpcReduction="10000"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Как и другие виды зависимости (алкогольная, наркотическая), компьютерная может повышать вероятность правонарушений в подростковом и юношеском возрасте (незаконный "взлом" компьютерных программ и т. п.). 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Вместе с тем, она нередко становится источником успешной профессиональной подготовки к последующей производительной деятельности в области компьютерных технологий.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Признаки зависимости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Если ребенок ест, пьет чай, готовит уроки у компьютера.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Провел хотя бы одну ночь у компьютера.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Прогулял школу – сидел за компьютером.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Приходит домой, и сразу к компьютеру.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Забыл поесть, почистить зубы (раньше такого не наблюдалось).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Пребывает в плохом, раздраженном настроении, не может ничем заняться, если компьютер сломался.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Конфликтует, угрожает, шантажирует в ответ на запрет сидеть за компьютером.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408712"/>
          </a:xfrm>
        </p:spPr>
        <p:txBody>
          <a:bodyPr>
            <a:normAutofit fontScale="55000" lnSpcReduction="20000"/>
          </a:bodyPr>
          <a:lstStyle/>
          <a:p>
            <a:pPr indent="-419100" fontAlgn="auto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67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j-lt"/>
                <a:ea typeface="+mj-ea"/>
                <a:cs typeface="+mj-cs"/>
              </a:rPr>
              <a:t>Первая стадия — интерес</a:t>
            </a:r>
          </a:p>
          <a:p>
            <a:pPr marL="0" indent="95250" fontAlgn="auto">
              <a:lnSpc>
                <a:spcPct val="12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</a:t>
            </a:r>
            <a:r>
              <a:rPr lang="ru-RU" sz="4200" dirty="0" smtClean="0"/>
              <a:t>Друзья посоветовали, как отвлечься от проблем, «убить время», развлечься.</a:t>
            </a:r>
          </a:p>
          <a:p>
            <a:pPr indent="385763" fontAlgn="auto">
              <a:lnSpc>
                <a:spcPct val="170000"/>
              </a:lnSpc>
              <a:spcBef>
                <a:spcPct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67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j-lt"/>
                <a:ea typeface="+mj-ea"/>
                <a:cs typeface="+mj-cs"/>
              </a:rPr>
              <a:t>Вторая стадия — втягивание </a:t>
            </a:r>
          </a:p>
          <a:p>
            <a:pPr marL="0" indent="0" algn="ctr" fontAlgn="auto">
              <a:lnSpc>
                <a:spcPct val="12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4200" dirty="0" smtClean="0"/>
              <a:t>Воздержание сопровождается настоящими «ломками»: и скучно, и грустно, и дела не идут на ум. </a:t>
            </a:r>
          </a:p>
          <a:p>
            <a:pPr marL="420624" indent="-384048" algn="ctr" fontAlgn="auto">
              <a:lnSpc>
                <a:spcPct val="120000"/>
              </a:lnSpc>
              <a:spcAft>
                <a:spcPts val="0"/>
              </a:spcAft>
              <a:buFont typeface="Wingdings 2"/>
              <a:buNone/>
              <a:defRPr/>
            </a:pPr>
            <a:endParaRPr lang="ru-RU" sz="4200" dirty="0" smtClean="0"/>
          </a:p>
          <a:p>
            <a:pPr indent="1560513" fontAlgn="auto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l-GR" sz="67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j-lt"/>
                <a:ea typeface="+mj-ea"/>
                <a:cs typeface="+mj-cs"/>
              </a:rPr>
              <a:t>Третья стадия —</a:t>
            </a:r>
            <a:r>
              <a:rPr lang="ru-RU" sz="67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l-GR" sz="67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j-lt"/>
                <a:ea typeface="+mj-ea"/>
                <a:cs typeface="+mj-cs"/>
              </a:rPr>
              <a:t>зависимость</a:t>
            </a:r>
            <a:endParaRPr lang="ru-RU" sz="6700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+mj-lt"/>
              <a:ea typeface="+mj-ea"/>
              <a:cs typeface="+mj-cs"/>
            </a:endParaRPr>
          </a:p>
          <a:p>
            <a:pPr marL="420624" indent="-384048" algn="r" fontAlgn="auto">
              <a:lnSpc>
                <a:spcPct val="12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4200" dirty="0" smtClean="0"/>
              <a:t>Конечно, люди с нарушенной психикой находят мир и покой в Интернете, потому что избавляются там от многих реальных проблем. Но и психически здоровые люди при чрезмерном увлечении Интернетом становятся зависимыми от него, а всякая зависимость в той или иной степени — нарушение психики.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223</TotalTime>
  <Words>593</Words>
  <Application>Microsoft Office PowerPoint</Application>
  <PresentationFormat>Экран (4:3)</PresentationFormat>
  <Paragraphs>43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Franklin Gothic Book</vt:lpstr>
      <vt:lpstr>Wingdings 2</vt:lpstr>
      <vt:lpstr>Calibri</vt:lpstr>
      <vt:lpstr>Wingdings</vt:lpstr>
      <vt:lpstr>Техническая</vt:lpstr>
      <vt:lpstr>Компьютерная зависимость</vt:lpstr>
      <vt:lpstr>Компьютерная зависимость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Признаки зависимости</vt:lpstr>
      <vt:lpstr>Презентация PowerPoint</vt:lpstr>
      <vt:lpstr>Симптомы зависимости</vt:lpstr>
      <vt:lpstr>Психические признаки</vt:lpstr>
      <vt:lpstr>Презентация PowerPoint</vt:lpstr>
      <vt:lpstr>Презентация PowerPoint</vt:lpstr>
      <vt:lpstr>Презентация PowerPoint</vt:lpstr>
      <vt:lpstr>Спасибо за внимание</vt:lpstr>
    </vt:vector>
  </TitlesOfParts>
  <Company>Организация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Компьютерная зависимость</dc:title>
  <dc:creator>Ученик</dc:creator>
  <cp:lastModifiedBy>Игорь</cp:lastModifiedBy>
  <cp:revision>25</cp:revision>
  <dcterms:created xsi:type="dcterms:W3CDTF">2011-11-28T06:54:30Z</dcterms:created>
  <dcterms:modified xsi:type="dcterms:W3CDTF">2012-05-30T09:17:16Z</dcterms:modified>
</cp:coreProperties>
</file>